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60" r:id="rId8"/>
    <p:sldId id="259" r:id="rId9"/>
    <p:sldId id="263" r:id="rId10"/>
    <p:sldId id="261" r:id="rId11"/>
    <p:sldId id="266" r:id="rId12"/>
    <p:sldId id="264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4732E2-BFE9-430A-B013-364847103160}" v="324" dt="2023-05-13T14:29:53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1" autoAdjust="0"/>
    <p:restoredTop sz="96000" autoAdjust="0"/>
  </p:normalViewPr>
  <p:slideViewPr>
    <p:cSldViewPr snapToGrid="0">
      <p:cViewPr varScale="1">
        <p:scale>
          <a:sx n="86" d="100"/>
          <a:sy n="86" d="100"/>
        </p:scale>
        <p:origin x="126" y="318"/>
      </p:cViewPr>
      <p:guideLst/>
    </p:cSldViewPr>
  </p:slideViewPr>
  <p:outlineViewPr>
    <p:cViewPr>
      <p:scale>
        <a:sx n="33" d="100"/>
        <a:sy n="33" d="100"/>
      </p:scale>
      <p:origin x="0" y="-18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32577-1207-447B-8A0C-49609751339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65293-8865-4A96-A7C0-0CB6D6EAD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2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65293-8865-4A96-A7C0-0CB6D6EAD7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11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65293-8865-4A96-A7C0-0CB6D6EAD7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49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73E42-6C4D-7546-DE6B-0D5698705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B4E8DE-3C32-D66D-C9BF-B097F9B96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2F702-2E3D-D937-60C8-BD82DAEA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0502B-2BEF-437D-B8E5-FE9BD9E5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218E0-C1C1-AD1D-E697-F6BB4F3E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7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54241-062C-2892-02B1-ECA14038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05D6F4-A6A1-1E06-0598-109B4DF86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17635E-0C3D-38D4-8069-C001E722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A5DED-AEAD-6EF9-71CD-EA8F9B49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A43B0-82B3-CA16-8085-43DC8FB56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09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2E5207-1191-2BE5-FDA7-2029F4C15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06CE24-AF08-6586-4C28-B3C82A8C6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91BE7-D6EA-68D1-1CFB-02A51B354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A8A3CE-3AA0-6E00-EA76-7983D00F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09C99-21C1-10A4-33C5-F7A46F01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18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C15C2-BBCE-3871-802E-E1A7D1A6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010" y="365125"/>
            <a:ext cx="9435790" cy="1325563"/>
          </a:xfrm>
          <a:ln>
            <a:noFill/>
          </a:ln>
        </p:spPr>
        <p:txBody>
          <a:bodyPr/>
          <a:lstStyle>
            <a:lvl1pPr>
              <a:defRPr b="1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4C6ED-1A7A-CF77-D718-136D9ACA5FB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Clr>
                <a:schemeClr val="accent2"/>
              </a:buClr>
              <a:buFont typeface="나눔스퀘어OTF Light" panose="020B0600000101010101" pitchFamily="34" charset="-127"/>
              <a:buChar char="▶"/>
              <a:defRPr>
                <a:latin typeface="나눔스퀘어OTF Light" panose="020B0600000101010101" pitchFamily="34" charset="-127"/>
                <a:ea typeface="나눔스퀘어OTF Light" panose="020B0600000101010101" pitchFamily="34" charset="-127"/>
              </a:defRPr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나눔스퀘어OTF Light" panose="020B0600000101010101" pitchFamily="34" charset="-127"/>
                <a:ea typeface="나눔스퀘어OTF Light" panose="020B0600000101010101" pitchFamily="34" charset="-127"/>
              </a:defRPr>
            </a:lvl2pPr>
            <a:lvl3pPr marL="1143000" indent="-228600">
              <a:buFont typeface="나눔스퀘어OTF Light" panose="020B0600000101010101" pitchFamily="34" charset="-127"/>
              <a:buChar char="‐"/>
              <a:defRPr>
                <a:latin typeface="나눔스퀘어OTF Light" panose="020B0600000101010101" pitchFamily="34" charset="-127"/>
                <a:ea typeface="나눔스퀘어OTF Light" panose="020B0600000101010101" pitchFamily="34" charset="-127"/>
              </a:defRPr>
            </a:lvl3pPr>
            <a:lvl4pPr>
              <a:defRPr>
                <a:latin typeface="나눔스퀘어OTF Light" panose="020B0600000101010101" pitchFamily="34" charset="-127"/>
                <a:ea typeface="나눔스퀘어OTF Light" panose="020B0600000101010101" pitchFamily="34" charset="-127"/>
              </a:defRPr>
            </a:lvl4pPr>
            <a:lvl5pPr>
              <a:defRPr>
                <a:latin typeface="나눔스퀘어OTF Light" panose="020B0600000101010101" pitchFamily="34" charset="-127"/>
                <a:ea typeface="나눔스퀘어OTF Light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 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92764-39A7-5383-276C-28FEC8342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58475A-97E4-0D5F-F400-6DDB4341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C9E722-FEE6-78CB-9BE3-03EE5B17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5B15711-5E1F-B05E-945F-83A3AAB0DC89}"/>
              </a:ext>
            </a:extLst>
          </p:cNvPr>
          <p:cNvCxnSpPr/>
          <p:nvPr userDrawn="1"/>
        </p:nvCxnSpPr>
        <p:spPr>
          <a:xfrm>
            <a:off x="838200" y="1561171"/>
            <a:ext cx="764787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래픽 8" descr="컴퍼스 단색으로 채워진">
            <a:extLst>
              <a:ext uri="{FF2B5EF4-FFF2-40B4-BE49-F238E27FC236}">
                <a16:creationId xmlns:a16="http://schemas.microsoft.com/office/drawing/2014/main" id="{F789847D-DD22-CC98-4857-2C7B3478D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059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5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6DBB7-3CEB-82B2-9E44-F4C0D59E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BE1DAC-8421-B433-65B3-027B7C55D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A7B12-347C-A558-5106-4A6F050A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E46D20-B5D5-E15E-9055-1B007205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D180E-F920-93A9-2100-5050D9B7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61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95E74-A0EE-051F-7160-607841F8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FD953-56F7-95A1-C7EA-BA047768F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F2F49-F2A3-4A3F-5E00-A36144344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6D88B-EF78-9D7F-F99C-30B9CB928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A32E03-EA41-EE21-4DFC-8ED9F94F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6569A-ED54-EC49-6B09-9FE16FFF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1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B418C-2A6C-E00F-2946-3F90D4E3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E6C33-5581-06C4-28C7-92BBB7867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8116E2-31BA-1024-4AE9-D07D56265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FB8AF6-9034-1135-4460-32F10EEB3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53C3AD-5A43-613F-3E1C-32CAE3790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47DF52-B08B-0ABD-A1E2-5700C8A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1C6380-AA1A-EEB2-5E9F-314C64CC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2BB367-F243-6CC9-302F-18B35404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3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54BBA-FF3A-758C-0C0F-44DA4777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3DD8A-2A8F-D81C-EAC2-9E05C6DAB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EB7A14-469B-65EB-8B6E-7B9FC6A3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874577-D1EE-F51F-A399-DA0F42B7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74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6F7993-4ADA-F96E-4228-A0BD9BAA3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05A7E-6A97-252D-141B-46FCC5D2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3BE70A-E92F-6347-447E-7CB69F76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08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BA25C-6067-1A25-C2A8-BC406BD5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0F7E31-79FD-9ABF-07A7-125D7840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DD3CCE-5B65-F741-0465-0D127388D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417F06-9F7D-AD2D-8946-006114C8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20F28-74C1-ED00-9707-93B006B6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C55775-D055-66C5-8140-19C57B11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2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0E011-F548-57BF-2BC8-58E91767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FE1D30-4C99-1C51-F69D-71BE41082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8610CE-2C44-B796-462A-6226D870A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6EC3AF-0480-2EA2-7C09-AEB8D338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0886CE-0A88-BB2C-8EB4-AEAA975E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8BBBDE-3036-7880-2951-C704FFA0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87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295C10-54B6-73C2-0F8D-6D00E82B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BF4CAB-2089-1B72-58DF-50193A534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142682-4DB7-5483-3689-2CF01039F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04EF1-C754-4A7C-86F5-45688FC5EDA5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C4514-92D0-644D-BC6A-B4E60C0D2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CC941-C201-7865-AED8-EBC32997D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D8F22-7AE4-4548-AD3E-BCD39349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04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usdorff_distanc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79D5B-3FAB-600B-520B-C6923BC66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398" y="4111842"/>
            <a:ext cx="8494138" cy="999371"/>
          </a:xfrm>
        </p:spPr>
        <p:txBody>
          <a:bodyPr>
            <a:normAutofit/>
          </a:bodyPr>
          <a:lstStyle/>
          <a:p>
            <a:pPr algn="r"/>
            <a:r>
              <a:rPr lang="en-US" altLang="ko-KR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Draw</a:t>
            </a:r>
            <a:r>
              <a:rPr lang="ko-KR" altLang="en-US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en-US" altLang="ko-KR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Similarity</a:t>
            </a:r>
            <a:endParaRPr lang="ko-KR" altLang="en-US" b="1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8375E6-9652-996D-DE75-3099ABC16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7755" y="2587083"/>
            <a:ext cx="7136781" cy="1034300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3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안정혁</a:t>
            </a:r>
            <a:endParaRPr lang="ko-KR" altLang="en-US" sz="20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B4B60C-4A76-C1A2-1088-582561896034}"/>
              </a:ext>
            </a:extLst>
          </p:cNvPr>
          <p:cNvCxnSpPr>
            <a:cxnSpLocks/>
          </p:cNvCxnSpPr>
          <p:nvPr/>
        </p:nvCxnSpPr>
        <p:spPr>
          <a:xfrm>
            <a:off x="4151970" y="3838734"/>
            <a:ext cx="7605132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부제목 2">
            <a:extLst>
              <a:ext uri="{FF2B5EF4-FFF2-40B4-BE49-F238E27FC236}">
                <a16:creationId xmlns:a16="http://schemas.microsoft.com/office/drawing/2014/main" id="{D8F2C079-B60D-9964-9406-E97894B9808D}"/>
              </a:ext>
            </a:extLst>
          </p:cNvPr>
          <p:cNvSpPr txBox="1">
            <a:spLocks/>
          </p:cNvSpPr>
          <p:nvPr/>
        </p:nvSpPr>
        <p:spPr>
          <a:xfrm>
            <a:off x="4627755" y="5084522"/>
            <a:ext cx="7136781" cy="1034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3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포트폴리오 설명</a:t>
            </a:r>
            <a:endParaRPr lang="ko-KR" altLang="en-US" sz="20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79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6F665-2B3C-3F49-5033-0F8AAD47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개발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05EF6-DA58-95AB-ABD1-86CECF0A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968" y="1940439"/>
            <a:ext cx="6542977" cy="122893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유사도의 계산과정은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Component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이용가능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/>
            <a:r>
              <a:rPr lang="ko-KR" altLang="en-US" sz="2000" dirty="0"/>
              <a:t>추후 다른 종류의 게임의 퀘스트나 기능추가를 위해 </a:t>
            </a:r>
            <a:r>
              <a:rPr lang="en-US" altLang="ko-KR" sz="2000" dirty="0"/>
              <a:t>Actor</a:t>
            </a:r>
            <a:r>
              <a:rPr lang="ko-KR" altLang="en-US" sz="2000" dirty="0"/>
              <a:t>에 쉽게 부착될 수 있음</a:t>
            </a: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DEF5C-9635-D6CE-122B-EE8CE0C5CE59}"/>
              </a:ext>
            </a:extLst>
          </p:cNvPr>
          <p:cNvSpPr txBox="1"/>
          <p:nvPr/>
        </p:nvSpPr>
        <p:spPr>
          <a:xfrm>
            <a:off x="5005968" y="4765689"/>
            <a:ext cx="6858931" cy="1385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Tx/>
              <a:buFont typeface="나눔스퀘어OTF Light" panose="020B0600000101010101" pitchFamily="34" charset="-127"/>
              <a:buChar char="▶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현재는 정답을 따로 제공해야 하는 단점 존재</a:t>
            </a:r>
            <a:endParaRPr lang="en-US" altLang="ko-KR" sz="24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ED7D31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Nav Mesh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 이용한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Path Finding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알고리즘을 이용하면 어떤 지점이라도 자동으로 정답을 생성할 수 있도록 구현 가능할 것으로 예상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74F5DB-065B-E3DF-1669-78425C5A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65" y="4513832"/>
            <a:ext cx="3219268" cy="2068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670893-1854-F379-FB15-34F21320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5" y="1768879"/>
            <a:ext cx="3141699" cy="21130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992EAE-44F6-CE69-908E-4FE4BFFB1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618" y="3064637"/>
            <a:ext cx="3321203" cy="11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AEB31-F6DC-84DD-E08D-5E8E3E68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0E3EB-186C-3F01-8D8B-067B060E0D1D}"/>
              </a:ext>
            </a:extLst>
          </p:cNvPr>
          <p:cNvSpPr txBox="1"/>
          <p:nvPr/>
        </p:nvSpPr>
        <p:spPr>
          <a:xfrm>
            <a:off x="1802314" y="5758418"/>
            <a:ext cx="8587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주어진 환경을 자유롭게 탐험하며 목표까지 이어지는 길을 지도에 직접 그려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정답과의 유사도에 따라 점수를 얻는 게임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7A6442-92FC-E55D-9B51-5CB55790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90" y="1885462"/>
            <a:ext cx="6671020" cy="35201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79C5BC-7D6F-5DD7-7F98-56F810227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931" y="3450754"/>
            <a:ext cx="2110062" cy="211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7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8166E-EB32-2469-5B5C-09754B6E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A5B95-AD54-C1C9-C0B0-A31314A4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altLang="ko-KR" dirty="0"/>
              <a:t> Unreal 4.27 </a:t>
            </a:r>
            <a:r>
              <a:rPr lang="ko-KR" altLang="en-US" dirty="0"/>
              <a:t>이용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ko-KR" altLang="en-US" dirty="0"/>
              <a:t> 경로 유사도를 측정하기 위해 </a:t>
            </a:r>
            <a:r>
              <a:rPr lang="en-US" altLang="ko-KR" dirty="0"/>
              <a:t>Hausdorff Distance Metric</a:t>
            </a:r>
            <a:r>
              <a:rPr lang="ko-KR" altLang="en-US" dirty="0"/>
              <a:t>도입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altLang="ko-KR" dirty="0"/>
              <a:t> Mouse</a:t>
            </a:r>
            <a:r>
              <a:rPr lang="ko-KR" altLang="en-US" dirty="0"/>
              <a:t>를 이용해 </a:t>
            </a:r>
            <a:r>
              <a:rPr lang="en-US" altLang="ko-KR" dirty="0"/>
              <a:t>UI</a:t>
            </a:r>
            <a:r>
              <a:rPr lang="ko-KR" altLang="en-US" dirty="0"/>
              <a:t>에서 그림을 그릴 수 있는 </a:t>
            </a:r>
            <a:r>
              <a:rPr lang="en-US" altLang="ko-KR" dirty="0"/>
              <a:t>Widget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게임 내에서 그림을 그릴 수 있는 </a:t>
            </a:r>
            <a:r>
              <a:rPr lang="en-US" altLang="ko-KR" dirty="0"/>
              <a:t>Canvas Actor </a:t>
            </a:r>
            <a:r>
              <a:rPr lang="ko-KR" altLang="en-US" dirty="0"/>
              <a:t>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791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B0167-F1B2-C034-7AD9-E814B871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구현 개요 </a:t>
            </a:r>
            <a:r>
              <a:rPr lang="en-US" altLang="ko-KR" dirty="0"/>
              <a:t>– Drawing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2AFF2-B77E-8F2B-F06C-E2CD591E8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7" y="1690688"/>
            <a:ext cx="7335644" cy="475353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추후 활용 방법의 다양성을 위해 두 가지 방법 구현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B83AC-5347-9ED8-DBB6-B4C5D952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618" y="3938530"/>
            <a:ext cx="4328625" cy="22805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594E19-C7F2-CAC0-8622-E924D6EF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20" y="2199354"/>
            <a:ext cx="4367221" cy="22805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268FB-ECE2-9952-D23C-09EBB39BF43E}"/>
              </a:ext>
            </a:extLst>
          </p:cNvPr>
          <p:cNvSpPr txBox="1"/>
          <p:nvPr/>
        </p:nvSpPr>
        <p:spPr>
          <a:xfrm>
            <a:off x="5165802" y="2274838"/>
            <a:ext cx="637663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맑은 고딕" panose="020B0503020000020004" pitchFamily="50" charset="-127"/>
              <a:buChar char="▶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 내에 존재하는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Canvas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그림을 그리는 방식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1"/>
            <a:endParaRPr lang="en-US" altLang="ko-KR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0" lvl="1"/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멀티플레이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게임에 이용되었을 때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Network Replication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을 추가해 다수의 유저가 동시에 그림을 볼 수 있는 방식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D41FF-09E4-606B-DFA9-1CCFD8EB3134}"/>
              </a:ext>
            </a:extLst>
          </p:cNvPr>
          <p:cNvSpPr txBox="1"/>
          <p:nvPr/>
        </p:nvSpPr>
        <p:spPr>
          <a:xfrm>
            <a:off x="436757" y="5078781"/>
            <a:ext cx="649930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/>
              </a:buClr>
              <a:buFont typeface="맑은 고딕" panose="020B0503020000020004" pitchFamily="50" charset="-127"/>
              <a:buChar char="▶"/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Widget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이용해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User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UI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바로 그림을 그리는 방식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 typeface="맑은 고딕" panose="020B0503020000020004" pitchFamily="50" charset="-127"/>
              <a:buChar char="▶"/>
            </a:pPr>
            <a:endParaRPr lang="en-US" altLang="ko-KR" sz="1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캐릭터의 상태에 영향을 받지 않아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Single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게임이나 다른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User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에게 그림을 보여주지 않아도 되는 환경에서 그리기 가능한 방식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4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B0167-F1B2-C034-7AD9-E814B871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구현 상세 </a:t>
            </a:r>
            <a:r>
              <a:rPr lang="en-US" altLang="ko-KR" dirty="0"/>
              <a:t>– Drawing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2AFF2-B77E-8F2B-F06C-E2CD591E8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085" y="4332782"/>
            <a:ext cx="6421798" cy="23250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배경 위에 투명한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Texture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Canvas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배치해 선 그리기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  <a:buFont typeface="나눔스퀘어OTF Light" panose="020B0600000101010101" pitchFamily="34" charset="-127"/>
              <a:buChar char="‐"/>
            </a:pPr>
            <a:r>
              <a:rPr lang="en-US" altLang="ko-KR" sz="1800" dirty="0"/>
              <a:t>In-game</a:t>
            </a:r>
            <a:r>
              <a:rPr lang="ko-KR" altLang="en-US" sz="1800" dirty="0"/>
              <a:t>구현의 경우 </a:t>
            </a:r>
            <a:r>
              <a:rPr lang="en-US" altLang="ko-KR" sz="1800" dirty="0"/>
              <a:t>Canvas Actor</a:t>
            </a:r>
            <a:r>
              <a:rPr lang="ko-KR" altLang="en-US" sz="1800" dirty="0"/>
              <a:t>위에 </a:t>
            </a:r>
            <a:r>
              <a:rPr lang="en-US" altLang="ko-KR" sz="1800" dirty="0"/>
              <a:t>Plane</a:t>
            </a:r>
            <a:r>
              <a:rPr lang="ko-KR" altLang="en-US" sz="1800" dirty="0"/>
              <a:t>을 두고      플레이어의 시선에서 </a:t>
            </a:r>
            <a:r>
              <a:rPr lang="en-US" altLang="ko-KR" sz="1800" dirty="0"/>
              <a:t>Line-Trace</a:t>
            </a:r>
            <a:r>
              <a:rPr lang="ko-KR" altLang="en-US" sz="1800" dirty="0"/>
              <a:t>를 실행해 충돌지점 끼리  선을 이어 경로를 그리는 방식</a:t>
            </a:r>
            <a:endParaRPr lang="en-US" altLang="ko-KR" sz="1800" dirty="0"/>
          </a:p>
          <a:p>
            <a:pPr lvl="1">
              <a:lnSpc>
                <a:spcPct val="110000"/>
              </a:lnSpc>
              <a:spcBef>
                <a:spcPts val="1200"/>
              </a:spcBef>
              <a:buFont typeface="나눔스퀘어OTF Light" panose="020B0600000101010101" pitchFamily="34" charset="-127"/>
              <a:buChar char="‐"/>
            </a:pPr>
            <a:r>
              <a:rPr lang="en-US" altLang="ko-KR" sz="1800" dirty="0"/>
              <a:t>Widget </a:t>
            </a:r>
            <a:r>
              <a:rPr lang="ko-KR" altLang="en-US" sz="1800" dirty="0"/>
              <a:t>구현의 경우 투명한 배경을 가진 </a:t>
            </a:r>
            <a:r>
              <a:rPr lang="en-US" altLang="ko-KR" sz="1800" dirty="0"/>
              <a:t>Canvas Widget</a:t>
            </a:r>
            <a:r>
              <a:rPr lang="ko-KR" altLang="en-US" sz="1800" dirty="0"/>
              <a:t>을 추가적으로 생성해 지도 메뉴 </a:t>
            </a:r>
            <a:r>
              <a:rPr lang="en-US" altLang="ko-KR" sz="1800" dirty="0"/>
              <a:t>Widget</a:t>
            </a:r>
            <a:r>
              <a:rPr lang="ko-KR" altLang="en-US" sz="1800" dirty="0"/>
              <a:t> 내부에 배치</a:t>
            </a:r>
            <a:r>
              <a:rPr lang="en-US" altLang="ko-KR" sz="18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D270A4-1F99-899C-B3D8-5D917D391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63" y="1926247"/>
            <a:ext cx="3668475" cy="2170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F03E01-3D04-F849-4FB0-23AA5D8E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28" y="4409809"/>
            <a:ext cx="3700347" cy="2170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38B7FF-680C-9389-79D4-5BA7180852BE}"/>
              </a:ext>
            </a:extLst>
          </p:cNvPr>
          <p:cNvSpPr txBox="1"/>
          <p:nvPr/>
        </p:nvSpPr>
        <p:spPr>
          <a:xfrm>
            <a:off x="4852085" y="2396181"/>
            <a:ext cx="629462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유저가 움직이는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World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그대로 배경으로 사용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1"/>
            <a:endParaRPr lang="en-US" altLang="ko-KR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742950" lvl="2" indent="-285750">
              <a:buClr>
                <a:schemeClr val="accent2"/>
              </a:buClr>
              <a:buFont typeface="나눔스퀘어OTF Light" panose="020B0600000101010101" pitchFamily="34" charset="-127"/>
              <a:buChar char="‐"/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실제 유저가 움직이는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World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캡쳐하는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Actor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 배치해 실시간으로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월드에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변화가 있어도 즉각 반영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5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B0167-F1B2-C034-7AD9-E814B871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구현 상세 </a:t>
            </a:r>
            <a:r>
              <a:rPr lang="en-US" altLang="ko-KR" dirty="0"/>
              <a:t>– Drawing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78B4D34-A639-90C2-5717-BBA784AF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3449" y="1800060"/>
            <a:ext cx="6955468" cy="453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 일반적 </a:t>
            </a:r>
            <a:r>
              <a:rPr lang="en-US" altLang="ko-KR" sz="2000" dirty="0"/>
              <a:t>Painting Tool </a:t>
            </a:r>
            <a:r>
              <a:rPr lang="ko-KR" altLang="en-US" sz="2000" dirty="0"/>
              <a:t>구현과 달리 깔끔한 직선 경로가 필요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16C55C-63BC-98B3-5A08-D19F7650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24" y="1800060"/>
            <a:ext cx="3191320" cy="23434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D5A93A-D5FA-5A17-D800-65B9A8AFE827}"/>
              </a:ext>
            </a:extLst>
          </p:cNvPr>
          <p:cNvSpPr txBox="1"/>
          <p:nvPr/>
        </p:nvSpPr>
        <p:spPr>
          <a:xfrm>
            <a:off x="4173449" y="2770341"/>
            <a:ext cx="7646843" cy="117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Unreal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에서 제공하는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 Canvas to </a:t>
            </a:r>
            <a:r>
              <a:rPr kumimoji="0" lang="en-US" altLang="ko-KR" sz="20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RenderTarget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을 이용하면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UMG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Box, Line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등의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Primitive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를 그리는 함수를 </a:t>
            </a:r>
            <a:r>
              <a:rPr lang="en-US" altLang="ko-KR" sz="2000" dirty="0">
                <a:solidFill>
                  <a:prstClr val="black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                              </a:t>
            </a:r>
            <a:r>
              <a:rPr lang="ko-KR" altLang="en-US" sz="2000" dirty="0" err="1">
                <a:solidFill>
                  <a:prstClr val="black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텍스쳐에</a:t>
            </a:r>
            <a:r>
              <a:rPr lang="ko-KR" altLang="en-US" sz="2000" dirty="0">
                <a:solidFill>
                  <a:prstClr val="black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직접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이용 가능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Light" panose="020B0600000101010101" pitchFamily="34" charset="-127"/>
              <a:ea typeface="나눔스퀘어OTF Light" panose="020B0600000101010101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FB608-121D-2365-3A96-1E4342EC9883}"/>
              </a:ext>
            </a:extLst>
          </p:cNvPr>
          <p:cNvSpPr txBox="1"/>
          <p:nvPr/>
        </p:nvSpPr>
        <p:spPr>
          <a:xfrm>
            <a:off x="4173449" y="4465354"/>
            <a:ext cx="7066980" cy="1539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 Frame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마다 마우스의 경로를 따라 정점을 저장하고 그 정점들을 시작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끝 지점으로 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Line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을 그리는 방식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Light" panose="020B0600000101010101" pitchFamily="34" charset="-127"/>
              <a:ea typeface="나눔스퀘어OTF Light" panose="020B0600000101010101" pitchFamily="34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이후 경로 비교를 위해 정점을 찍을 때 마다 해당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Canvas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Vector2D Array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cs"/>
              </a:rPr>
              <a:t>로 정점들을 저장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Light" panose="020B0600000101010101" pitchFamily="34" charset="-127"/>
              <a:ea typeface="나눔스퀘어OTF Light" panose="020B0600000101010101" pitchFamily="34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C24B365-147E-8F8F-6DFA-6FDAD6CC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24" y="4311877"/>
            <a:ext cx="3191320" cy="22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7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99D68-2BEC-6E13-6200-5B6B46AA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상세 </a:t>
            </a:r>
            <a:r>
              <a:rPr lang="en-US" altLang="ko-KR" dirty="0"/>
              <a:t>– 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54460-AE98-96BD-2F95-89C824E0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6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경로의 유사도를 측정하기 위한 여러가지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Metric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존재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컴퓨터 비전 등에서 유사도를 측정하기 위해 이용하는 </a:t>
            </a:r>
            <a:r>
              <a:rPr lang="en-US" altLang="ko-KR" sz="2000" dirty="0"/>
              <a:t>Hausdorff Distance </a:t>
            </a:r>
            <a:r>
              <a:rPr lang="ko-KR" altLang="en-US" sz="2000" dirty="0"/>
              <a:t>도입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Hausdorff Distance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공간상의 두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부분집합간의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거리를 측정하는 방식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E671A9-58EA-76D2-9BA6-588D8647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89" y="3699399"/>
            <a:ext cx="2639587" cy="263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C4619D-4246-F015-2572-7AE2CA744B3C}"/>
              </a:ext>
            </a:extLst>
          </p:cNvPr>
          <p:cNvSpPr txBox="1"/>
          <p:nvPr/>
        </p:nvSpPr>
        <p:spPr>
          <a:xfrm>
            <a:off x="1150898" y="6338986"/>
            <a:ext cx="4624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출처 </a:t>
            </a:r>
            <a:r>
              <a:rPr lang="en-US" altLang="ko-KR" sz="1400" dirty="0">
                <a:hlinkClick r:id="rId3"/>
              </a:rPr>
              <a:t>:https://en.wikipedia.org/wiki/</a:t>
            </a:r>
            <a:r>
              <a:rPr lang="en-US" altLang="ko-KR" sz="1400" dirty="0" err="1">
                <a:hlinkClick r:id="rId3"/>
              </a:rPr>
              <a:t>Hausdorff_distance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31317-A2E5-8E3B-1E71-00BE4EC1B2D3}"/>
              </a:ext>
            </a:extLst>
          </p:cNvPr>
          <p:cNvSpPr txBox="1"/>
          <p:nvPr/>
        </p:nvSpPr>
        <p:spPr>
          <a:xfrm>
            <a:off x="5543085" y="4490971"/>
            <a:ext cx="5090532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경로 </a:t>
            </a:r>
            <a:r>
              <a:rPr lang="en-US" altLang="ko-KR" sz="2000" dirty="0">
                <a:solidFill>
                  <a:prstClr val="black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X</a:t>
            </a:r>
            <a:r>
              <a:rPr lang="ko-KR" altLang="en-US" sz="2000" dirty="0">
                <a:solidFill>
                  <a:prstClr val="black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 따라 주인이 걷고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경로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Y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 따라 목줄을 찬 애완견이 걸을 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필요한 목줄의 최대 길이를 구하는 것과 유사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5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99D68-2BEC-6E13-6200-5B6B46AA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상세 </a:t>
            </a:r>
            <a:r>
              <a:rPr lang="en-US" altLang="ko-KR" dirty="0"/>
              <a:t>– 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54460-AE98-96BD-2F95-89C824E0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00063" cy="13255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하지만 이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Hausdorff Distance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outlier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취약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튀어나온 작은 일부분에 의해 유사도가 매우 떨어짐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2BBBF4-493E-5687-EB16-A31878317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8" r="14770"/>
          <a:stretch/>
        </p:blipFill>
        <p:spPr>
          <a:xfrm>
            <a:off x="656062" y="3286125"/>
            <a:ext cx="4984596" cy="20459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CF801F-DFBC-CDCF-2AF1-0587CB6ED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1" r="15269"/>
          <a:stretch/>
        </p:blipFill>
        <p:spPr>
          <a:xfrm>
            <a:off x="5984488" y="3286124"/>
            <a:ext cx="5003432" cy="2045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6753F-9970-AC74-ED09-B3158F7C6A07}"/>
              </a:ext>
            </a:extLst>
          </p:cNvPr>
          <p:cNvSpPr txBox="1"/>
          <p:nvPr/>
        </p:nvSpPr>
        <p:spPr>
          <a:xfrm>
            <a:off x="2837056" y="5556229"/>
            <a:ext cx="6362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왼쪽의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Canvas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에 찍힌 점 하나로 인해 나머지 경로가 유사함에도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istance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 크게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차이남</a:t>
            </a:r>
            <a:endParaRPr lang="ko-KR" altLang="en-US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9639AA-94D9-1042-CAF5-82DAFB2F9808}"/>
              </a:ext>
            </a:extLst>
          </p:cNvPr>
          <p:cNvSpPr/>
          <p:nvPr/>
        </p:nvSpPr>
        <p:spPr>
          <a:xfrm>
            <a:off x="6151755" y="4265902"/>
            <a:ext cx="390293" cy="3902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E0B63E-1F3D-621C-968B-62E15B9FB40A}"/>
              </a:ext>
            </a:extLst>
          </p:cNvPr>
          <p:cNvSpPr/>
          <p:nvPr/>
        </p:nvSpPr>
        <p:spPr>
          <a:xfrm>
            <a:off x="838200" y="4265902"/>
            <a:ext cx="390293" cy="39029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6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99D68-2BEC-6E13-6200-5B6B46AA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상세 </a:t>
            </a:r>
            <a:r>
              <a:rPr lang="en-US" altLang="ko-KR" dirty="0"/>
              <a:t>– 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54460-AE98-96BD-2F95-89C824E0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00063" cy="14822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이를 위해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Averaged Hausdorff Distance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도입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집합 간의 최대 거리를 구하는 것이 아닌 거리의 평균값을 계산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/>
              <a:t> Outlier</a:t>
            </a:r>
            <a:r>
              <a:rPr lang="ko-KR" altLang="en-US" sz="2000" dirty="0"/>
              <a:t>에 대해 상대적으로 높은 </a:t>
            </a:r>
            <a:r>
              <a:rPr lang="en-US" altLang="ko-KR" sz="2000" dirty="0"/>
              <a:t>tolerance</a:t>
            </a:r>
            <a:r>
              <a:rPr lang="ko-KR" altLang="en-US" sz="2000" dirty="0"/>
              <a:t>를 가질 수 있음</a:t>
            </a:r>
            <a:endParaRPr lang="en-US" altLang="ko-KR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A43E56-E03F-604A-7343-ACAFC6E7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34" y="3550165"/>
            <a:ext cx="8272794" cy="23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16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C803A97E3E0C148B5B5A5BC5CAF36B6" ma:contentTypeVersion="3" ma:contentTypeDescription="새 문서를 만듭니다." ma:contentTypeScope="" ma:versionID="cb19b845d1f68a60d3f0307dee930c56">
  <xsd:schema xmlns:xsd="http://www.w3.org/2001/XMLSchema" xmlns:xs="http://www.w3.org/2001/XMLSchema" xmlns:p="http://schemas.microsoft.com/office/2006/metadata/properties" xmlns:ns3="c046f468-d9c3-4615-8bda-58a6b8016382" targetNamespace="http://schemas.microsoft.com/office/2006/metadata/properties" ma:root="true" ma:fieldsID="4efc42d0e62a004d7fdeee1850b4a99b" ns3:_="">
    <xsd:import namespace="c046f468-d9c3-4615-8bda-58a6b80163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46f468-d9c3-4615-8bda-58a6b80163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5C5EF9-18F9-48B7-92D8-CE296C234B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B5E5A2-1B30-4F58-9672-50ED9E13AB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46f468-d9c3-4615-8bda-58a6b80163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90CB31-1C89-4042-ABA6-14C766A7DAED}">
  <ds:schemaRefs>
    <ds:schemaRef ds:uri="http://schemas.microsoft.com/office/2006/metadata/properties"/>
    <ds:schemaRef ds:uri="c046f468-d9c3-4615-8bda-58a6b8016382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468</Words>
  <Application>Microsoft Office PowerPoint</Application>
  <PresentationFormat>와이드스크린</PresentationFormat>
  <Paragraphs>55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나눔스퀘어OTF</vt:lpstr>
      <vt:lpstr>나눔스퀘어OTF Bold</vt:lpstr>
      <vt:lpstr>나눔스퀘어OTF Light</vt:lpstr>
      <vt:lpstr>나눔스퀘어라운드 Bold</vt:lpstr>
      <vt:lpstr>넥슨Lv1고딕 OTF</vt:lpstr>
      <vt:lpstr>맑은 고딕</vt:lpstr>
      <vt:lpstr>Arial</vt:lpstr>
      <vt:lpstr>Wingdings</vt:lpstr>
      <vt:lpstr>Office 테마</vt:lpstr>
      <vt:lpstr>Draw Similarity</vt:lpstr>
      <vt:lpstr>게임 소개</vt:lpstr>
      <vt:lpstr>구현 방식</vt:lpstr>
      <vt:lpstr>구현 개요 – Drawing</vt:lpstr>
      <vt:lpstr>구현 상세 – Drawing</vt:lpstr>
      <vt:lpstr>구현 상세 – Drawing</vt:lpstr>
      <vt:lpstr>구현 상세 – Evaluation</vt:lpstr>
      <vt:lpstr>구현 상세 – Evaluation</vt:lpstr>
      <vt:lpstr>구현 상세 – Evaluation</vt:lpstr>
      <vt:lpstr>추후 개발 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Play Dev Intern Portfolio</dc:title>
  <dc:creator>안정혁</dc:creator>
  <cp:lastModifiedBy>안정혁</cp:lastModifiedBy>
  <cp:revision>13</cp:revision>
  <dcterms:created xsi:type="dcterms:W3CDTF">2023-05-13T07:16:04Z</dcterms:created>
  <dcterms:modified xsi:type="dcterms:W3CDTF">2024-05-08T06:49:47Z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0x010100DC803A97E3E0C148B5B5A5BC5CAF36B6</vt:lpwstr>
  </property>
</Properties>
</file>